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3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51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6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77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43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60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65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1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0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1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1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9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2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6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6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F9B85B2-5810-4BEE-94FD-50521745B602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C56AF17-0728-456A-B029-A4A7E66A3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51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148" y="2155370"/>
            <a:ext cx="8825658" cy="5926913"/>
          </a:xfrm>
        </p:spPr>
        <p:txBody>
          <a:bodyPr/>
          <a:lstStyle/>
          <a:p>
            <a:pPr algn="ctr" rtl="1"/>
            <a:r>
              <a:rPr lang="fa-IR" sz="3600" dirty="0" smtClean="0">
                <a:solidFill>
                  <a:schemeClr val="tx1"/>
                </a:solidFill>
                <a:cs typeface="B Koodak" panose="00000700000000000000" pitchFamily="2" charset="-78"/>
              </a:rPr>
              <a:t>به نام خداوند جان و خرد</a:t>
            </a:r>
            <a:r>
              <a:rPr lang="fa-IR" dirty="0" smtClean="0">
                <a:solidFill>
                  <a:schemeClr val="tx1"/>
                </a:solidFill>
                <a:cs typeface="B Koodak" panose="00000700000000000000" pitchFamily="2" charset="-78"/>
              </a:rPr>
              <a:t/>
            </a:r>
            <a:br>
              <a:rPr lang="fa-IR" dirty="0" smtClean="0">
                <a:solidFill>
                  <a:schemeClr val="tx1"/>
                </a:solidFill>
                <a:cs typeface="B Koodak" panose="00000700000000000000" pitchFamily="2" charset="-78"/>
              </a:rPr>
            </a:br>
            <a:r>
              <a:rPr lang="fa-IR" dirty="0" smtClean="0">
                <a:solidFill>
                  <a:schemeClr val="tx1"/>
                </a:solidFill>
                <a:cs typeface="B Koodak" panose="00000700000000000000" pitchFamily="2" charset="-78"/>
              </a:rPr>
              <a:t/>
            </a:r>
            <a:br>
              <a:rPr lang="fa-IR" dirty="0" smtClean="0">
                <a:solidFill>
                  <a:schemeClr val="tx1"/>
                </a:solidFill>
                <a:cs typeface="B Koodak" panose="00000700000000000000" pitchFamily="2" charset="-78"/>
              </a:rPr>
            </a:br>
            <a:r>
              <a:rPr lang="fa-IR" sz="6000" dirty="0" smtClean="0">
                <a:solidFill>
                  <a:schemeClr val="tx1"/>
                </a:solidFill>
                <a:cs typeface="B Koodak" panose="00000700000000000000" pitchFamily="2" charset="-78"/>
              </a:rPr>
              <a:t>شبکه عصبی فازی </a:t>
            </a:r>
            <a:r>
              <a:rPr lang="en-US" sz="6000" dirty="0" smtClean="0">
                <a:solidFill>
                  <a:schemeClr val="tx1"/>
                </a:solidFill>
                <a:cs typeface="B Koodak" panose="00000700000000000000" pitchFamily="2" charset="-78"/>
              </a:rPr>
              <a:t>ANFIS</a:t>
            </a:r>
            <a:r>
              <a:rPr lang="fa-IR" dirty="0">
                <a:solidFill>
                  <a:schemeClr val="tx1"/>
                </a:solidFill>
                <a:cs typeface="B Koodak" panose="00000700000000000000" pitchFamily="2" charset="-78"/>
              </a:rPr>
              <a:t/>
            </a:r>
            <a:br>
              <a:rPr lang="fa-IR" dirty="0">
                <a:solidFill>
                  <a:schemeClr val="tx1"/>
                </a:solidFill>
                <a:cs typeface="B Koodak" panose="00000700000000000000" pitchFamily="2" charset="-78"/>
              </a:rPr>
            </a:br>
            <a:r>
              <a:rPr lang="fa-IR" dirty="0" smtClean="0">
                <a:solidFill>
                  <a:schemeClr val="tx1"/>
                </a:solidFill>
                <a:cs typeface="B Koodak" panose="00000700000000000000" pitchFamily="2" charset="-78"/>
              </a:rPr>
              <a:t/>
            </a:r>
            <a:br>
              <a:rPr lang="fa-IR" dirty="0" smtClean="0">
                <a:solidFill>
                  <a:schemeClr val="tx1"/>
                </a:solidFill>
                <a:cs typeface="B Koodak" panose="00000700000000000000" pitchFamily="2" charset="-78"/>
              </a:rPr>
            </a:b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نام دانشجو : علی کریمی نسب</a:t>
            </a:r>
            <a:b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</a:b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استاد مربوط : دکتر عصایی معمم</a:t>
            </a:r>
            <a:r>
              <a:rPr lang="en-US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/>
            </a:r>
            <a:br>
              <a:rPr lang="en-US" sz="3200" dirty="0" smtClean="0">
                <a:solidFill>
                  <a:schemeClr val="tx1"/>
                </a:solidFill>
                <a:cs typeface="B Koodak" panose="00000700000000000000" pitchFamily="2" charset="-78"/>
              </a:rPr>
            </a:b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درس : هوش مصنوعی</a:t>
            </a:r>
            <a:b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</a:b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سکشن : </a:t>
            </a: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دوشنبه </a:t>
            </a: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ساعت </a:t>
            </a: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13 الی 15:30</a:t>
            </a: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/>
            </a:r>
            <a:b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</a:br>
            <a:r>
              <a:rPr lang="fa-IR" sz="3200" dirty="0" err="1" smtClean="0">
                <a:solidFill>
                  <a:schemeClr val="tx1"/>
                </a:solidFill>
                <a:cs typeface="B Koodak" panose="00000700000000000000" pitchFamily="2" charset="-78"/>
              </a:rPr>
              <a:t>ترم</a:t>
            </a:r>
            <a:r>
              <a:rPr lang="fa-IR" sz="3200" smtClean="0">
                <a:solidFill>
                  <a:schemeClr val="tx1"/>
                </a:solidFill>
                <a:cs typeface="B Koodak" panose="00000700000000000000" pitchFamily="2" charset="-78"/>
              </a:rPr>
              <a:t> : مهر1402</a:t>
            </a:r>
            <a:r>
              <a:rPr lang="en-US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/>
            </a:r>
            <a:br>
              <a:rPr lang="en-US" sz="3200" dirty="0" smtClean="0">
                <a:solidFill>
                  <a:schemeClr val="tx1"/>
                </a:solidFill>
                <a:cs typeface="B Koodak" panose="00000700000000000000" pitchFamily="2" charset="-78"/>
              </a:rPr>
            </a:b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/>
            </a:r>
            <a:b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</a:b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/>
            </a:r>
            <a:b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</a:br>
            <a:endParaRPr lang="en-US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148" y="6897917"/>
            <a:ext cx="8825658" cy="8614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548" y="55669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43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sz="5400" dirty="0">
                <a:solidFill>
                  <a:schemeClr val="bg1"/>
                </a:solidFill>
                <a:cs typeface="B Koodak" panose="00000700000000000000" pitchFamily="2" charset="-78"/>
              </a:rPr>
              <a:t>6-کاربرد های شبکه </a:t>
            </a:r>
            <a:r>
              <a:rPr lang="en-US" sz="5400" dirty="0" smtClean="0">
                <a:solidFill>
                  <a:schemeClr val="bg1"/>
                </a:solidFill>
                <a:cs typeface="B Koodak" panose="00000700000000000000" pitchFamily="2" charset="-78"/>
              </a:rPr>
              <a:t>ANFIS</a:t>
            </a:r>
            <a:endParaRPr lang="en-US" sz="5400" dirty="0">
              <a:solidFill>
                <a:schemeClr val="bg1"/>
              </a:solidFill>
              <a:cs typeface="B Koodak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3" y="2325188"/>
            <a:ext cx="11704319" cy="4415245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1-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کنترل سیستم‌ها</a:t>
            </a:r>
            <a:endParaRPr lang="fa-IR" sz="28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2-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تشخیص بیماری‌ها</a:t>
            </a:r>
            <a:endParaRPr lang="fa-IR" sz="28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3-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تشخیص صدا و گفتار</a:t>
            </a:r>
            <a:endParaRPr lang="fa-IR" sz="28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4-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پیش‌بینی و تشخیص </a:t>
            </a:r>
            <a:r>
              <a:rPr lang="ar-SA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الگو</a:t>
            </a: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 آن</a:t>
            </a: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5-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تشخیص تصویر و تشخیص </a:t>
            </a:r>
            <a:r>
              <a:rPr lang="ar-SA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الگو</a:t>
            </a: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 آن</a:t>
            </a: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6-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کنترل </a:t>
            </a:r>
            <a:r>
              <a:rPr lang="ar-SA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ربات‌ها</a:t>
            </a:r>
            <a:endParaRPr lang="fa-IR" sz="28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7-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تحلیل داده‌ها</a:t>
            </a:r>
            <a:endParaRPr lang="fa-IR" sz="28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8-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سیستم‌های مدیریت</a:t>
            </a:r>
            <a:endParaRPr lang="en-US" sz="2800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  <p:pic>
        <p:nvPicPr>
          <p:cNvPr id="4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354" y="60110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0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sz="5400" dirty="0" smtClean="0">
                <a:solidFill>
                  <a:schemeClr val="bg1"/>
                </a:solidFill>
                <a:cs typeface="B Koodak" panose="00000700000000000000" pitchFamily="2" charset="-78"/>
              </a:rPr>
              <a:t>منابع</a:t>
            </a:r>
            <a:endParaRPr lang="en-US" sz="5400" dirty="0">
              <a:solidFill>
                <a:schemeClr val="bg1"/>
              </a:solidFill>
              <a:cs typeface="B Koodak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4" y="2403567"/>
            <a:ext cx="11495314" cy="424542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1-</a:t>
            </a:r>
            <a:r>
              <a:rPr lang="en-US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fa.wikipedia.org</a:t>
            </a:r>
            <a:endParaRPr lang="fa-IR" sz="28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2-</a:t>
            </a:r>
            <a:r>
              <a:rPr lang="en-US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nokarto.com</a:t>
            </a:r>
            <a:endParaRPr lang="fa-IR" sz="28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3-</a:t>
            </a:r>
            <a:r>
              <a:rPr lang="en-US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techrato.com</a:t>
            </a:r>
            <a:endParaRPr lang="fa-IR" sz="28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4-</a:t>
            </a:r>
            <a:r>
              <a:rPr lang="en-US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blog.faradars.org</a:t>
            </a:r>
            <a:endParaRPr lang="fa-IR" sz="28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5-</a:t>
            </a:r>
            <a:r>
              <a:rPr lang="en-US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matlab1.ir</a:t>
            </a:r>
            <a:endParaRPr lang="fa-IR" sz="28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endParaRPr lang="en-US" sz="2800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73263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54" y="2603500"/>
            <a:ext cx="11443063" cy="3416300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endParaRPr lang="en-US" sz="7200" i="1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ctr" rtl="1">
              <a:buNone/>
            </a:pPr>
            <a:r>
              <a:rPr lang="fa-IR" sz="8800" i="1" dirty="0" smtClean="0">
                <a:solidFill>
                  <a:schemeClr val="tx1"/>
                </a:solidFill>
                <a:cs typeface="B Koodak" panose="00000700000000000000" pitchFamily="2" charset="-78"/>
              </a:rPr>
              <a:t>با تشکر از توجه و نگاه شما</a:t>
            </a:r>
            <a:endParaRPr lang="en-US" sz="8800" i="1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39446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Koodak" panose="00000700000000000000" pitchFamily="2" charset="-78"/>
              </a:rPr>
              <a:t>موضوعات</a:t>
            </a:r>
            <a:endParaRPr lang="en-US" sz="5400" dirty="0">
              <a:solidFill>
                <a:schemeClr val="bg1"/>
              </a:solidFill>
              <a:cs typeface="B Koodak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9674155" cy="3653609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1- تعریف اولیه و ابتدایی شبکه فازی عصبی</a:t>
            </a: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2-تعریف شبکه عصبی مصنوعی</a:t>
            </a: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3-تعریف منطق فازی</a:t>
            </a: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4-تعریف کامل شبکه </a:t>
            </a:r>
            <a:r>
              <a:rPr lang="en-US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ANFIS</a:t>
            </a:r>
            <a:endParaRPr lang="fa-IR" sz="32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5-مزایا و معایب شبکه </a:t>
            </a:r>
            <a:r>
              <a:rPr lang="en-US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ANFIS</a:t>
            </a: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6-کاربرد های شبکه </a:t>
            </a:r>
            <a:r>
              <a:rPr lang="en-US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ANFIS</a:t>
            </a:r>
            <a:endParaRPr lang="fa-IR" sz="32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  <p:pic>
        <p:nvPicPr>
          <p:cNvPr id="4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354" y="56475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47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3668"/>
            <a:ext cx="10907486" cy="706964"/>
          </a:xfrm>
        </p:spPr>
        <p:txBody>
          <a:bodyPr/>
          <a:lstStyle/>
          <a:p>
            <a:pPr algn="ctr" rtl="1"/>
            <a:r>
              <a:rPr lang="fa-IR" sz="5400" dirty="0">
                <a:solidFill>
                  <a:schemeClr val="bg1"/>
                </a:solidFill>
                <a:cs typeface="B Koodak" panose="00000700000000000000" pitchFamily="2" charset="-78"/>
              </a:rPr>
              <a:t>1- تعریف اولیه و ابتدایی شبکه فازی </a:t>
            </a:r>
            <a:r>
              <a:rPr lang="fa-IR" sz="5400" dirty="0" smtClean="0">
                <a:solidFill>
                  <a:schemeClr val="bg1"/>
                </a:solidFill>
                <a:cs typeface="B Koodak" panose="00000700000000000000" pitchFamily="2" charset="-78"/>
              </a:rPr>
              <a:t>عصبی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2603500"/>
            <a:ext cx="11913325" cy="4097746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انفیس(</a:t>
            </a:r>
            <a:r>
              <a:rPr lang="en-US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ANFIS</a:t>
            </a: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) </a:t>
            </a:r>
            <a:r>
              <a:rPr lang="fa-IR" sz="2800" dirty="0">
                <a:solidFill>
                  <a:schemeClr val="tx1"/>
                </a:solidFill>
                <a:cs typeface="B Koodak" panose="00000700000000000000" pitchFamily="2" charset="-78"/>
              </a:rPr>
              <a:t>یا </a:t>
            </a:r>
            <a:r>
              <a:rPr lang="ar-SA" sz="2800" b="1" dirty="0">
                <a:solidFill>
                  <a:schemeClr val="tx1"/>
                </a:solidFill>
                <a:cs typeface="B Koodak" panose="00000700000000000000" pitchFamily="2" charset="-78"/>
              </a:rPr>
              <a:t>سیستم استنتاج عصبی-فازی سازگار 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نوعی شبکه عصبی مصنوعی</a:t>
            </a:r>
            <a:r>
              <a:rPr lang="en-US" sz="2800" dirty="0">
                <a:solidFill>
                  <a:schemeClr val="tx1"/>
                </a:solidFill>
                <a:cs typeface="B Koodak" panose="00000700000000000000" pitchFamily="2" charset="-78"/>
              </a:rPr>
              <a:t> 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است که براساس سیستم فازی باشد. این شیوه در اوایل </a:t>
            </a:r>
            <a:r>
              <a:rPr lang="fa-IR" sz="2800" dirty="0">
                <a:solidFill>
                  <a:schemeClr val="tx1"/>
                </a:solidFill>
                <a:cs typeface="B Koodak" panose="00000700000000000000" pitchFamily="2" charset="-78"/>
              </a:rPr>
              <a:t>۱۹۹۰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 ایجاد شده است . از آنجایی که </a:t>
            </a:r>
            <a:r>
              <a:rPr lang="ar-SA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ای</a:t>
            </a:r>
            <a:r>
              <a:rPr lang="fa-IR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ن </a:t>
            </a:r>
            <a:r>
              <a:rPr lang="ar-SA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سیستم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، شبکه های عصبی</a:t>
            </a:r>
            <a:r>
              <a:rPr lang="en-US" sz="2800" dirty="0">
                <a:solidFill>
                  <a:schemeClr val="tx1"/>
                </a:solidFill>
                <a:cs typeface="B Koodak" panose="00000700000000000000" pitchFamily="2" charset="-78"/>
              </a:rPr>
              <a:t> 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و مفاهیم منطق فازی</a:t>
            </a:r>
            <a:r>
              <a:rPr lang="en-US" sz="2800" dirty="0">
                <a:solidFill>
                  <a:schemeClr val="tx1"/>
                </a:solidFill>
                <a:cs typeface="B Koodak" panose="00000700000000000000" pitchFamily="2" charset="-78"/>
              </a:rPr>
              <a:t> 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را یکی می کند، می‌تواند از امکانات هر دو آنها در یک قاب بهره برد</a:t>
            </a:r>
            <a:r>
              <a:rPr lang="en-US" sz="2800" dirty="0">
                <a:solidFill>
                  <a:schemeClr val="tx1"/>
                </a:solidFill>
                <a:cs typeface="B Koodak" panose="00000700000000000000" pitchFamily="2" charset="-78"/>
              </a:rPr>
              <a:t>. </a:t>
            </a:r>
            <a:r>
              <a:rPr lang="ar-SA" sz="2800" dirty="0">
                <a:solidFill>
                  <a:schemeClr val="tx1"/>
                </a:solidFill>
                <a:cs typeface="B Koodak" panose="00000700000000000000" pitchFamily="2" charset="-78"/>
              </a:rPr>
              <a:t>در این سیستم، از شبکه‌های عصبی برای یادگیری الگوهای پیچیده و از منطق فازی برای توصیف دانش کاربر و نمایش دانش خود به صورت قابل فهم استفاده می‌شود</a:t>
            </a:r>
            <a:r>
              <a:rPr lang="en-US" sz="2800" dirty="0" smtClean="0">
                <a:solidFill>
                  <a:schemeClr val="tx1"/>
                </a:solidFill>
                <a:cs typeface="B Koodak" panose="00000700000000000000" pitchFamily="2" charset="-78"/>
              </a:rPr>
              <a:t>.</a:t>
            </a:r>
            <a:endParaRPr lang="fa-IR" sz="28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endParaRPr lang="en-US" sz="2800" dirty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endParaRPr lang="en-US" sz="2800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944" y="4866997"/>
            <a:ext cx="6220693" cy="1991003"/>
          </a:xfrm>
          <a:prstGeom prst="rect">
            <a:avLst/>
          </a:prstGeom>
        </p:spPr>
      </p:pic>
      <p:pic>
        <p:nvPicPr>
          <p:cNvPr id="6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58717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87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sz="5400" dirty="0">
                <a:solidFill>
                  <a:schemeClr val="bg1"/>
                </a:solidFill>
                <a:cs typeface="B Koodak" panose="00000700000000000000" pitchFamily="2" charset="-78"/>
              </a:rPr>
              <a:t>2-تعریف شبکه عصبی </a:t>
            </a:r>
            <a:r>
              <a:rPr lang="fa-IR" sz="5400" dirty="0" smtClean="0">
                <a:solidFill>
                  <a:schemeClr val="bg1"/>
                </a:solidFill>
                <a:cs typeface="B Koodak" panose="00000700000000000000" pitchFamily="2" charset="-78"/>
              </a:rPr>
              <a:t>مصنوعی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82" y="2603500"/>
            <a:ext cx="7365248" cy="3416300"/>
          </a:xfrm>
        </p:spPr>
      </p:pic>
      <p:pic>
        <p:nvPicPr>
          <p:cNvPr id="5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354" y="57237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2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sz="5400" dirty="0">
                <a:solidFill>
                  <a:schemeClr val="bg1"/>
                </a:solidFill>
                <a:cs typeface="B Koodak" panose="00000700000000000000" pitchFamily="2" charset="-78"/>
              </a:rPr>
              <a:t>3-تعریف منطق </a:t>
            </a:r>
            <a:r>
              <a:rPr lang="fa-IR" sz="5400" dirty="0" smtClean="0">
                <a:solidFill>
                  <a:schemeClr val="bg1"/>
                </a:solidFill>
                <a:cs typeface="B Koodak" panose="00000700000000000000" pitchFamily="2" charset="-78"/>
              </a:rPr>
              <a:t>فازی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56" y="2740025"/>
            <a:ext cx="5905500" cy="3143250"/>
          </a:xfrm>
        </p:spPr>
      </p:pic>
      <p:pic>
        <p:nvPicPr>
          <p:cNvPr id="5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354" y="57367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86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5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sz="5400" dirty="0">
                <a:solidFill>
                  <a:schemeClr val="bg1"/>
                </a:solidFill>
                <a:cs typeface="B Koodak" panose="00000700000000000000" pitchFamily="2" charset="-78"/>
              </a:rPr>
              <a:t>3-تعریف منطق فازی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" y="2429691"/>
            <a:ext cx="11874137" cy="4428309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ساختار منطق فازی :</a:t>
            </a:r>
          </a:p>
          <a:p>
            <a:pPr marL="0" indent="0" algn="r" rtl="1">
              <a:buNone/>
            </a:pPr>
            <a:endParaRPr lang="fa-IR" sz="32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endParaRPr lang="en-US" sz="3200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6" y="3260146"/>
            <a:ext cx="11649411" cy="2840208"/>
          </a:xfrm>
          <a:prstGeom prst="rect">
            <a:avLst/>
          </a:prstGeom>
        </p:spPr>
      </p:pic>
      <p:pic>
        <p:nvPicPr>
          <p:cNvPr id="6" name="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354" y="59719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8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7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sz="5400" dirty="0">
                <a:solidFill>
                  <a:schemeClr val="bg1"/>
                </a:solidFill>
                <a:cs typeface="B Koodak" panose="00000700000000000000" pitchFamily="2" charset="-78"/>
              </a:rPr>
              <a:t>4-تعریف کامل شبکه </a:t>
            </a:r>
            <a:r>
              <a:rPr lang="en-US" sz="5400" dirty="0" smtClean="0">
                <a:solidFill>
                  <a:schemeClr val="bg1"/>
                </a:solidFill>
                <a:cs typeface="B Koodak" panose="00000700000000000000" pitchFamily="2" charset="-78"/>
              </a:rPr>
              <a:t>ANFIS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2368367"/>
            <a:ext cx="11900263" cy="4149997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معماری شبکه انفیس:</a:t>
            </a:r>
            <a:endParaRPr lang="en-US" sz="3200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72" y="2926418"/>
            <a:ext cx="8567576" cy="3591946"/>
          </a:xfrm>
          <a:prstGeom prst="rect">
            <a:avLst/>
          </a:prstGeom>
        </p:spPr>
      </p:pic>
      <p:pic>
        <p:nvPicPr>
          <p:cNvPr id="5" name="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354" y="59087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63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Koodak" panose="00000700000000000000" pitchFamily="2" charset="-78"/>
              </a:rPr>
              <a:t>1-5-مزایا شبکه </a:t>
            </a:r>
            <a:r>
              <a:rPr lang="en-US" sz="5400" dirty="0" smtClean="0">
                <a:solidFill>
                  <a:schemeClr val="bg1"/>
                </a:solidFill>
                <a:cs typeface="B Koodak" panose="00000700000000000000" pitchFamily="2" charset="-78"/>
              </a:rPr>
              <a:t>ANFIS</a:t>
            </a:r>
            <a:endParaRPr lang="en-US" sz="5400" dirty="0">
              <a:solidFill>
                <a:schemeClr val="bg1"/>
              </a:solidFill>
              <a:cs typeface="B Koodak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2481943"/>
            <a:ext cx="11704320" cy="4206239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1-</a:t>
            </a:r>
            <a:r>
              <a:rPr lang="ar-SA" sz="3200" dirty="0">
                <a:solidFill>
                  <a:schemeClr val="tx1"/>
                </a:solidFill>
                <a:cs typeface="B Koodak" panose="00000700000000000000" pitchFamily="2" charset="-78"/>
              </a:rPr>
              <a:t>قابلیت تعامل با داده‌های </a:t>
            </a:r>
            <a:r>
              <a:rPr lang="ar-SA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فازی</a:t>
            </a:r>
            <a:endParaRPr lang="fa-IR" sz="32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2-</a:t>
            </a:r>
            <a:r>
              <a:rPr lang="ar-SA" sz="3200" dirty="0">
                <a:solidFill>
                  <a:schemeClr val="tx1"/>
                </a:solidFill>
                <a:cs typeface="B Koodak" panose="00000700000000000000" pitchFamily="2" charset="-78"/>
              </a:rPr>
              <a:t>قابلیت یادگیری و تعیین رفتار در هر </a:t>
            </a:r>
            <a:r>
              <a:rPr lang="ar-SA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شرایط</a:t>
            </a:r>
            <a:endParaRPr lang="fa-IR" sz="32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3-</a:t>
            </a:r>
            <a:r>
              <a:rPr lang="ar-SA" sz="3200" dirty="0">
                <a:solidFill>
                  <a:schemeClr val="tx1"/>
                </a:solidFill>
                <a:cs typeface="B Koodak" panose="00000700000000000000" pitchFamily="2" charset="-78"/>
              </a:rPr>
              <a:t>دقت </a:t>
            </a:r>
            <a:r>
              <a:rPr lang="ar-SA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بالا</a:t>
            </a:r>
            <a:endParaRPr lang="fa-IR" sz="32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4-</a:t>
            </a:r>
            <a:r>
              <a:rPr lang="ar-SA" sz="3200" dirty="0">
                <a:solidFill>
                  <a:schemeClr val="tx1"/>
                </a:solidFill>
                <a:cs typeface="B Koodak" panose="00000700000000000000" pitchFamily="2" charset="-78"/>
              </a:rPr>
              <a:t>قابلیت پذیرش داده‌هایی با ابهام و عدم قطعیت</a:t>
            </a:r>
            <a:endParaRPr lang="en-US" sz="3200" dirty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5-</a:t>
            </a:r>
            <a:r>
              <a:rPr lang="ar-SA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کارایی </a:t>
            </a:r>
            <a:r>
              <a:rPr lang="ar-SA" sz="3200" dirty="0">
                <a:solidFill>
                  <a:schemeClr val="tx1"/>
                </a:solidFill>
                <a:cs typeface="B Koodak" panose="00000700000000000000" pitchFamily="2" charset="-78"/>
              </a:rPr>
              <a:t>بالا در پیش‌بینی و مدل‌سازی</a:t>
            </a:r>
            <a:endParaRPr lang="en-US" sz="3200" dirty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6-</a:t>
            </a:r>
            <a:r>
              <a:rPr lang="ar-SA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قابلیت </a:t>
            </a:r>
            <a:r>
              <a:rPr lang="ar-SA" sz="3200" dirty="0">
                <a:solidFill>
                  <a:schemeClr val="tx1"/>
                </a:solidFill>
                <a:cs typeface="B Koodak" panose="00000700000000000000" pitchFamily="2" charset="-78"/>
              </a:rPr>
              <a:t>تعمیم‌پذیری و کاربرد در بسیاری از حوزه‌های کاربردی</a:t>
            </a:r>
            <a:endParaRPr lang="en-US" sz="3200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  <p:pic>
        <p:nvPicPr>
          <p:cNvPr id="4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354" y="58020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62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sz="5400" dirty="0" smtClean="0">
                <a:cs typeface="B Koodak" panose="00000700000000000000" pitchFamily="2" charset="-78"/>
              </a:rPr>
              <a:t>2-5-معایب شبکه </a:t>
            </a:r>
            <a:r>
              <a:rPr lang="en-US" sz="5400" dirty="0" smtClean="0">
                <a:cs typeface="B Koodak" panose="00000700000000000000" pitchFamily="2" charset="-78"/>
              </a:rPr>
              <a:t>ANFIS</a:t>
            </a:r>
            <a:endParaRPr lang="en-US" sz="5400" dirty="0">
              <a:cs typeface="B Koodak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132" y="2403566"/>
            <a:ext cx="11573692" cy="433686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1-</a:t>
            </a:r>
            <a:r>
              <a:rPr lang="ar-SA" sz="3200" dirty="0">
                <a:solidFill>
                  <a:schemeClr val="tx1"/>
                </a:solidFill>
                <a:cs typeface="B Koodak" panose="00000700000000000000" pitchFamily="2" charset="-78"/>
              </a:rPr>
              <a:t>پیچیدگی </a:t>
            </a:r>
            <a:r>
              <a:rPr lang="ar-SA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محاسباتی</a:t>
            </a:r>
            <a:endParaRPr lang="fa-IR" sz="32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endParaRPr lang="fa-IR" sz="32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2-</a:t>
            </a:r>
            <a:r>
              <a:rPr lang="ar-SA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نیاز </a:t>
            </a:r>
            <a:r>
              <a:rPr lang="ar-SA" sz="3200" dirty="0">
                <a:solidFill>
                  <a:schemeClr val="tx1"/>
                </a:solidFill>
                <a:cs typeface="B Koodak" panose="00000700000000000000" pitchFamily="2" charset="-78"/>
              </a:rPr>
              <a:t>به تجربه و </a:t>
            </a:r>
            <a:r>
              <a:rPr lang="ar-SA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دانش</a:t>
            </a:r>
            <a:endParaRPr lang="fa-IR" sz="32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endParaRPr lang="fa-IR" sz="3200" dirty="0" smtClean="0">
              <a:solidFill>
                <a:schemeClr val="tx1"/>
              </a:solidFill>
              <a:cs typeface="B Koodak" panose="000007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solidFill>
                  <a:schemeClr val="tx1"/>
                </a:solidFill>
                <a:cs typeface="B Koodak" panose="00000700000000000000" pitchFamily="2" charset="-78"/>
              </a:rPr>
              <a:t>3-</a:t>
            </a:r>
            <a:r>
              <a:rPr lang="ar-SA" sz="3200" dirty="0">
                <a:solidFill>
                  <a:schemeClr val="tx1"/>
                </a:solidFill>
                <a:cs typeface="B Koodak" panose="00000700000000000000" pitchFamily="2" charset="-78"/>
              </a:rPr>
              <a:t>حساسیت به پارامترها</a:t>
            </a:r>
            <a:endParaRPr lang="en-US" sz="3200" dirty="0">
              <a:solidFill>
                <a:schemeClr val="tx1"/>
              </a:solidFill>
              <a:cs typeface="B Koodak" panose="00000700000000000000" pitchFamily="2" charset="-78"/>
            </a:endParaRPr>
          </a:p>
        </p:txBody>
      </p:sp>
      <p:pic>
        <p:nvPicPr>
          <p:cNvPr id="4" name="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354" y="5762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746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136</TotalTime>
  <Words>192</Words>
  <Application>Microsoft Office PowerPoint</Application>
  <PresentationFormat>Widescreen</PresentationFormat>
  <Paragraphs>46</Paragraphs>
  <Slides>12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 Koodak</vt:lpstr>
      <vt:lpstr>Century Gothic</vt:lpstr>
      <vt:lpstr>Wingdings 3</vt:lpstr>
      <vt:lpstr>Ion Boardroom</vt:lpstr>
      <vt:lpstr>به نام خداوند جان و خرد  شبکه عصبی فازی ANFIS  نام دانشجو : علی کریمی نسب استاد مربوط : دکتر عصایی معمم درس : هوش مصنوعی سکشن : دوشنبه ساعت 13 الی 15:30 ترم : مهر1402   </vt:lpstr>
      <vt:lpstr>موضوعات</vt:lpstr>
      <vt:lpstr>1- تعریف اولیه و ابتدایی شبکه فازی عصبی</vt:lpstr>
      <vt:lpstr>2-تعریف شبکه عصبی مصنوعی</vt:lpstr>
      <vt:lpstr>3-تعریف منطق فازی</vt:lpstr>
      <vt:lpstr>3-تعریف منطق فازی</vt:lpstr>
      <vt:lpstr>4-تعریف کامل شبکه ANFIS</vt:lpstr>
      <vt:lpstr>1-5-مزایا شبکه ANFIS</vt:lpstr>
      <vt:lpstr>2-5-معایب شبکه ANFIS</vt:lpstr>
      <vt:lpstr>6-کاربرد های شبکه ANFIS</vt:lpstr>
      <vt:lpstr>منابع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خداوند رنگین کمان  شبکه عصبی فازی ANFIS  نام دانشجو : علی کریمی نسب استاد مربوط : دکتر عصایی معمم درس : هوش مصنوعی سکشن : یکشنبه ساعت 15 الی 17:30 تاریخ : خرداد 1402</dc:title>
  <dc:creator>Windows User</dc:creator>
  <cp:lastModifiedBy>Windows User</cp:lastModifiedBy>
  <cp:revision>14</cp:revision>
  <dcterms:created xsi:type="dcterms:W3CDTF">2023-06-12T07:04:25Z</dcterms:created>
  <dcterms:modified xsi:type="dcterms:W3CDTF">2023-12-29T13:32:14Z</dcterms:modified>
</cp:coreProperties>
</file>